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92" r:id="rId3"/>
    <p:sldId id="293" r:id="rId4"/>
    <p:sldId id="294" r:id="rId5"/>
    <p:sldId id="298" r:id="rId6"/>
    <p:sldId id="296" r:id="rId7"/>
    <p:sldId id="297" r:id="rId8"/>
    <p:sldId id="264" r:id="rId9"/>
    <p:sldId id="291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123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0328C344-7E8F-4DA2-8A61-E9D270B1A977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02E3F570-ED7B-4D16-B3CD-EE9F3B201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80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DFE6F7A2-9639-47C3-8894-BF8B240D98D1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C8829AAD-2604-425D-8AED-EE3752077B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3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7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3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7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2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3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7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5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6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7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73EA-BE4A-4A8F-AA18-824998CD3C9A}" type="datetimeFigureOut">
              <a:rPr lang="en-US" smtClean="0"/>
              <a:t>10/18/2018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7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181600"/>
          </a:xfrm>
          <a:ln w="22225"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Referrals/issues status: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Capital plan: classroom expansion = this report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24/7 Library costs = this report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Voluntary Separation program = this report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Renovation of CSF for Marketing and Communications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PhD tuition waivers = ongoing</a:t>
            </a:r>
          </a:p>
          <a:p>
            <a:r>
              <a:rPr lang="en-US" sz="3600" dirty="0" smtClean="0">
                <a:solidFill>
                  <a:srgbClr val="0070C0"/>
                </a:solidFill>
              </a:rPr>
              <a:t>Distribution </a:t>
            </a:r>
            <a:r>
              <a:rPr lang="en-US" sz="3600" dirty="0">
                <a:solidFill>
                  <a:srgbClr val="0070C0"/>
                </a:solidFill>
              </a:rPr>
              <a:t>of raises given to administrators, faculty, and staff  = </a:t>
            </a:r>
            <a:r>
              <a:rPr lang="en-US" sz="3600" dirty="0" smtClean="0">
                <a:solidFill>
                  <a:srgbClr val="0070C0"/>
                </a:solidFill>
              </a:rPr>
              <a:t>still awaiting data from F&amp;O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Continuing: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Report </a:t>
            </a:r>
            <a:r>
              <a:rPr lang="en-US" sz="3600" dirty="0">
                <a:solidFill>
                  <a:srgbClr val="0070C0"/>
                </a:solidFill>
              </a:rPr>
              <a:t>on the “big picture balance sheet”, with tracking of changes in each </a:t>
            </a:r>
            <a:r>
              <a:rPr lang="en-US" sz="3600" dirty="0" smtClean="0">
                <a:solidFill>
                  <a:srgbClr val="0070C0"/>
                </a:solidFill>
              </a:rPr>
              <a:t>item</a:t>
            </a:r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Current </a:t>
            </a:r>
            <a:r>
              <a:rPr lang="en-US" sz="3600" dirty="0">
                <a:solidFill>
                  <a:srgbClr val="0070C0"/>
                </a:solidFill>
              </a:rPr>
              <a:t>and next FY </a:t>
            </a:r>
            <a:r>
              <a:rPr lang="en-US" sz="3600" dirty="0" smtClean="0">
                <a:solidFill>
                  <a:srgbClr val="0070C0"/>
                </a:solidFill>
              </a:rPr>
              <a:t>budget = this report</a:t>
            </a:r>
          </a:p>
          <a:p>
            <a:pPr marL="0" indent="0">
              <a:buNone/>
            </a:pPr>
            <a:endParaRPr lang="en-US" sz="3600" dirty="0" smtClean="0">
              <a:solidFill>
                <a:srgbClr val="0070C0"/>
              </a:solidFill>
            </a:endParaRP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endParaRPr lang="en-US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" y="206276"/>
            <a:ext cx="899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Budgetary </a:t>
            </a:r>
            <a:r>
              <a:rPr lang="en-US" sz="4800" b="1" dirty="0" smtClean="0"/>
              <a:t>Affairs Committee</a:t>
            </a:r>
          </a:p>
          <a:p>
            <a:pPr algn="ctr"/>
            <a:r>
              <a:rPr lang="en-US" sz="4800" b="1" dirty="0" smtClean="0"/>
              <a:t>October 18, 2018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459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Had been planned in Schenk expansion, more immediate need (leaves Schrenk expansion est. at $44.6 million)</a:t>
            </a:r>
          </a:p>
          <a:p>
            <a:r>
              <a:rPr lang="en-US" dirty="0" smtClean="0"/>
              <a:t>Build onto Computer Science </a:t>
            </a:r>
            <a:r>
              <a:rPr lang="en-US" dirty="0" err="1" smtClean="0"/>
              <a:t>Bldg</a:t>
            </a:r>
            <a:endParaRPr lang="en-US" dirty="0" smtClean="0"/>
          </a:p>
          <a:p>
            <a:pPr lvl="1"/>
            <a:r>
              <a:rPr lang="en-US" dirty="0" smtClean="0"/>
              <a:t>300-seat auditorium</a:t>
            </a:r>
          </a:p>
          <a:p>
            <a:pPr lvl="1"/>
            <a:r>
              <a:rPr lang="en-US" dirty="0" smtClean="0"/>
              <a:t>Four 100-seat classrooms</a:t>
            </a:r>
          </a:p>
          <a:p>
            <a:r>
              <a:rPr lang="en-US" dirty="0" smtClean="0"/>
              <a:t>$7.6M cost estimate</a:t>
            </a:r>
          </a:p>
          <a:p>
            <a:r>
              <a:rPr lang="en-US" dirty="0" smtClean="0"/>
              <a:t>Source of $</a:t>
            </a:r>
          </a:p>
          <a:p>
            <a:pPr lvl="1"/>
            <a:r>
              <a:rPr lang="en-US" dirty="0" smtClean="0"/>
              <a:t>$2M from “</a:t>
            </a:r>
            <a:r>
              <a:rPr lang="en-US" dirty="0"/>
              <a:t>inactive quasi-loan </a:t>
            </a:r>
            <a:r>
              <a:rPr lang="en-US" dirty="0" smtClean="0"/>
              <a:t>fund”</a:t>
            </a:r>
          </a:p>
          <a:p>
            <a:pPr lvl="1"/>
            <a:r>
              <a:rPr lang="en-US" dirty="0" smtClean="0"/>
              <a:t>$1M from maintenance and repair (= maintenance and repair on Comp </a:t>
            </a:r>
            <a:r>
              <a:rPr lang="en-US" dirty="0" err="1" smtClean="0"/>
              <a:t>Sci</a:t>
            </a:r>
            <a:r>
              <a:rPr lang="en-US" dirty="0" smtClean="0"/>
              <a:t> bldg.)</a:t>
            </a:r>
          </a:p>
          <a:p>
            <a:pPr lvl="1"/>
            <a:r>
              <a:rPr lang="en-US" dirty="0" smtClean="0"/>
              <a:t>$1M fundraising</a:t>
            </a:r>
          </a:p>
          <a:p>
            <a:pPr lvl="1"/>
            <a:r>
              <a:rPr lang="en-US" dirty="0" smtClean="0"/>
              <a:t>$1M from last year’s enrollment contingency fund</a:t>
            </a:r>
          </a:p>
          <a:p>
            <a:pPr lvl="1"/>
            <a:r>
              <a:rPr lang="en-US" dirty="0" smtClean="0"/>
              <a:t>$0.8M from Deans</a:t>
            </a:r>
          </a:p>
          <a:p>
            <a:pPr lvl="1"/>
            <a:r>
              <a:rPr lang="en-US" dirty="0" smtClean="0"/>
              <a:t>Remainder ($1.8M) from unrestricted </a:t>
            </a:r>
            <a:r>
              <a:rPr lang="en-US" dirty="0"/>
              <a:t>reserves (= leftover funds in accounts)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74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24/7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</a:t>
            </a:r>
            <a:r>
              <a:rPr lang="en-US" dirty="0"/>
              <a:t>29,357 on card swipe access and </a:t>
            </a:r>
            <a:r>
              <a:rPr lang="en-US" dirty="0" smtClean="0"/>
              <a:t>cameras</a:t>
            </a:r>
          </a:p>
          <a:p>
            <a:r>
              <a:rPr lang="en-US" dirty="0" smtClean="0"/>
              <a:t>~$50K annual operating (two CSOs, $9.50/</a:t>
            </a:r>
            <a:r>
              <a:rPr lang="en-US" dirty="0" err="1" smtClean="0"/>
              <a:t>hr</a:t>
            </a:r>
            <a:r>
              <a:rPr lang="en-US" dirty="0" smtClean="0"/>
              <a:t> or less)</a:t>
            </a:r>
          </a:p>
          <a:p>
            <a:endParaRPr lang="en-US" dirty="0"/>
          </a:p>
          <a:p>
            <a:r>
              <a:rPr lang="en-US" dirty="0" smtClean="0"/>
              <a:t>Card swipe outside normal hours</a:t>
            </a:r>
          </a:p>
          <a:p>
            <a:r>
              <a:rPr lang="en-US" dirty="0" smtClean="0"/>
              <a:t>24/7 during regular semesters, not intersession nor holidays</a:t>
            </a:r>
          </a:p>
          <a:p>
            <a:r>
              <a:rPr lang="en-US" dirty="0" smtClean="0"/>
              <a:t>Centennial now locks at 8 pm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721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Usage: </a:t>
            </a:r>
            <a:r>
              <a:rPr lang="en-US" dirty="0" smtClean="0"/>
              <a:t>averages, Sep 11 – Oct 17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" y="1371600"/>
            <a:ext cx="9009858" cy="544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71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Google Shape;399;p3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600200" y="1"/>
            <a:ext cx="743966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400;p30"/>
          <p:cNvPicPr preferRelativeResize="0"/>
          <p:nvPr/>
        </p:nvPicPr>
        <p:blipFill>
          <a:blip r:embed="rId3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alphaModFix/>
          </a:blip>
          <a:stretch>
            <a:fillRect/>
          </a:stretch>
        </p:blipFill>
        <p:spPr>
          <a:xfrm>
            <a:off x="0" y="3733801"/>
            <a:ext cx="2514600" cy="31242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401;p30"/>
          <p:cNvSpPr txBox="1"/>
          <p:nvPr/>
        </p:nvSpPr>
        <p:spPr>
          <a:xfrm rot="-1314406">
            <a:off x="3483143" y="4507826"/>
            <a:ext cx="6279447" cy="688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0B5394"/>
                </a:solidFill>
              </a:rPr>
              <a:t>Very few people stayed after </a:t>
            </a:r>
            <a:r>
              <a:rPr lang="en-US" sz="2800" b="1" dirty="0" smtClean="0">
                <a:solidFill>
                  <a:srgbClr val="0B5394"/>
                </a:solidFill>
              </a:rPr>
              <a:t>midnight</a:t>
            </a:r>
            <a:endParaRPr sz="2800" b="1" dirty="0">
              <a:solidFill>
                <a:srgbClr val="0B5394"/>
              </a:solidFill>
            </a:endParaRPr>
          </a:p>
        </p:txBody>
      </p:sp>
      <p:sp>
        <p:nvSpPr>
          <p:cNvPr id="7" name="Google Shape;403;p30"/>
          <p:cNvSpPr/>
          <p:nvPr/>
        </p:nvSpPr>
        <p:spPr>
          <a:xfrm rot="3144883">
            <a:off x="5416168" y="2470663"/>
            <a:ext cx="1329686" cy="2785035"/>
          </a:xfrm>
          <a:prstGeom prst="curvedLeftArrow">
            <a:avLst>
              <a:gd name="adj1" fmla="val 25000"/>
              <a:gd name="adj2" fmla="val 50000"/>
              <a:gd name="adj3" fmla="val 32039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273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Voluntary Separation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Based on draft of program:</a:t>
            </a:r>
          </a:p>
          <a:p>
            <a:r>
              <a:rPr lang="en-US" dirty="0" smtClean="0"/>
              <a:t>Eligible = Tenured, vested, age ≥ 62 years on 1 August 2019</a:t>
            </a:r>
          </a:p>
          <a:p>
            <a:r>
              <a:rPr lang="en-US" dirty="0" smtClean="0"/>
              <a:t>Incentive = 1.5 x benefits basis salary (not clear if summer included), maximum $200k</a:t>
            </a:r>
          </a:p>
          <a:p>
            <a:r>
              <a:rPr lang="en-US" dirty="0" smtClean="0"/>
              <a:t>Severance on 31 August 2019 (retired on 1 Sept 2019)</a:t>
            </a:r>
          </a:p>
          <a:p>
            <a:r>
              <a:rPr lang="en-US" dirty="0" smtClean="0"/>
              <a:t>Packets provided in February, enrollment by 25 March 2019</a:t>
            </a:r>
          </a:p>
          <a:p>
            <a:r>
              <a:rPr lang="en-US" dirty="0" smtClean="0"/>
              <a:t>Retired are eligible to work up to 70% FTE</a:t>
            </a:r>
          </a:p>
          <a:p>
            <a:r>
              <a:rPr lang="en-US" dirty="0" smtClean="0"/>
              <a:t>Funding = open lines, 1.3 years salary, positions likely remain open two years to fund buyout and accumulate startup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64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Campus Support Facility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Less than $300k, source = administrative savings</a:t>
            </a:r>
          </a:p>
          <a:p>
            <a:r>
              <a:rPr lang="en-US" dirty="0" smtClean="0"/>
              <a:t>Gave Marketing and Communications one office, newish employees had been scattered</a:t>
            </a:r>
          </a:p>
          <a:p>
            <a:r>
              <a:rPr lang="en-US" dirty="0" smtClean="0"/>
              <a:t>Space empty, had been phonathon, furniture gone or insufficient</a:t>
            </a:r>
          </a:p>
          <a:p>
            <a:r>
              <a:rPr lang="en-US" dirty="0" smtClean="0"/>
              <a:t>Two-thirds of cost was furniture and equipment, movable</a:t>
            </a:r>
          </a:p>
          <a:p>
            <a:r>
              <a:rPr lang="en-US" dirty="0" smtClean="0"/>
              <a:t>Demolition of CSF not in next 5 years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13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Expenditures and revenues (millions of $)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940531"/>
              </p:ext>
            </p:extLst>
          </p:nvPr>
        </p:nvGraphicFramePr>
        <p:xfrm>
          <a:off x="152400" y="990600"/>
          <a:ext cx="8534401" cy="3205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06311">
                  <a:extLst>
                    <a:ext uri="{9D8B030D-6E8A-4147-A177-3AD203B41FA5}">
                      <a16:colId xmlns:a16="http://schemas.microsoft.com/office/drawing/2014/main" val="2952762009"/>
                    </a:ext>
                  </a:extLst>
                </a:gridCol>
                <a:gridCol w="790222">
                  <a:extLst>
                    <a:ext uri="{9D8B030D-6E8A-4147-A177-3AD203B41FA5}">
                      <a16:colId xmlns:a16="http://schemas.microsoft.com/office/drawing/2014/main" val="2394758724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2899215976"/>
                    </a:ext>
                  </a:extLst>
                </a:gridCol>
                <a:gridCol w="790222">
                  <a:extLst>
                    <a:ext uri="{9D8B030D-6E8A-4147-A177-3AD203B41FA5}">
                      <a16:colId xmlns:a16="http://schemas.microsoft.com/office/drawing/2014/main" val="1240884145"/>
                    </a:ext>
                  </a:extLst>
                </a:gridCol>
                <a:gridCol w="1027289">
                  <a:extLst>
                    <a:ext uri="{9D8B030D-6E8A-4147-A177-3AD203B41FA5}">
                      <a16:colId xmlns:a16="http://schemas.microsoft.com/office/drawing/2014/main" val="3063641479"/>
                    </a:ext>
                  </a:extLst>
                </a:gridCol>
                <a:gridCol w="948267">
                  <a:extLst>
                    <a:ext uri="{9D8B030D-6E8A-4147-A177-3AD203B41FA5}">
                      <a16:colId xmlns:a16="http://schemas.microsoft.com/office/drawing/2014/main" val="3987030222"/>
                    </a:ext>
                  </a:extLst>
                </a:gridCol>
                <a:gridCol w="1106311">
                  <a:extLst>
                    <a:ext uri="{9D8B030D-6E8A-4147-A177-3AD203B41FA5}">
                      <a16:colId xmlns:a16="http://schemas.microsoft.com/office/drawing/2014/main" val="1445940900"/>
                    </a:ext>
                  </a:extLst>
                </a:gridCol>
                <a:gridCol w="1817512">
                  <a:extLst>
                    <a:ext uri="{9D8B030D-6E8A-4147-A177-3AD203B41FA5}">
                      <a16:colId xmlns:a16="http://schemas.microsoft.com/office/drawing/2014/main" val="8591098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Revenue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Costs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Net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323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State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Tuition </a:t>
                      </a:r>
                    </a:p>
                    <a:p>
                      <a:pPr algn="ctr"/>
                      <a:r>
                        <a:rPr lang="en-US" dirty="0" smtClean="0"/>
                        <a:t>&amp; Fees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Net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Transfers to GRA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[Cost</a:t>
                      </a:r>
                      <a:r>
                        <a:rPr lang="en-US" baseline="0" dirty="0" smtClean="0"/>
                        <a:t> dollars?]</a:t>
                      </a:r>
                      <a:endParaRPr lang="en-US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466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Two years ago (FY 17)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146.3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(5.8)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780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Last year (FY 18)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(2.8)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305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This year </a:t>
                      </a:r>
                    </a:p>
                    <a:p>
                      <a:r>
                        <a:rPr lang="en-US" dirty="0" smtClean="0"/>
                        <a:t>(FY 19)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86.5*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10.2?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141.0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(5.8)?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6626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5170964"/>
            <a:ext cx="8229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*1% tuition rate + enrollment increase budgeted</a:t>
            </a:r>
          </a:p>
          <a:p>
            <a:r>
              <a:rPr lang="en-US" dirty="0" smtClean="0"/>
              <a:t>Tuition &amp; Fees is net = scholarships from general operating funds deducted</a:t>
            </a:r>
          </a:p>
          <a:p>
            <a:r>
              <a:rPr lang="en-US" dirty="0" smtClean="0"/>
              <a:t>New costs: $</a:t>
            </a:r>
            <a:r>
              <a:rPr lang="en-US" dirty="0"/>
              <a:t>400k OSP (VCR&amp;G, compliance hire); CEC $212k faculty line; $20k E&amp;E for </a:t>
            </a:r>
            <a:r>
              <a:rPr lang="en-US" dirty="0" err="1" smtClean="0"/>
              <a:t>CDiversityO</a:t>
            </a:r>
            <a:r>
              <a:rPr lang="en-US" dirty="0"/>
              <a:t>; $50K for sesquicentennial celebration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1800" y="0"/>
            <a:ext cx="3524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Values unchanged from June report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295400" y="3429000"/>
            <a:ext cx="685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8800" y="3886200"/>
            <a:ext cx="52580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State: Oops, federal deduction not calculated correctly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Cash flow issues possible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862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Anticipated Changes for FY 20 (Cuts)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85000" lnSpcReduction="10000"/>
          </a:bodyPr>
          <a:lstStyle/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/>
              <a:t>	</a:t>
            </a:r>
            <a:r>
              <a:rPr lang="en-US" dirty="0" smtClean="0"/>
              <a:t>-1.2%	= State, -3.5% = -1.5 M (not collection error)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 smtClean="0"/>
              <a:t>	-0.36%	= Tuition, -0.5 M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 smtClean="0"/>
              <a:t>	-1.4%	= 2% merit raise pool, -2 M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/>
              <a:t>	</a:t>
            </a:r>
            <a:r>
              <a:rPr lang="en-US" dirty="0" smtClean="0"/>
              <a:t>-0.7%	= 1% equity pool, -1 M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 smtClean="0"/>
              <a:t>	-0.18%	= P&amp;T and PTR, -0.25 M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 smtClean="0"/>
              <a:t>		= Insurance, utilities, licenses, mandatory maintenance =?M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 smtClean="0"/>
              <a:t>		</a:t>
            </a:r>
            <a:r>
              <a:rPr lang="en-US" u="sng" dirty="0" smtClean="0"/>
              <a:t>Proposed initiatives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dirty="0" smtClean="0"/>
              <a:t>	-0.15%	= Waive admission fee, -0.3 M</a:t>
            </a:r>
          </a:p>
          <a:p>
            <a:pPr marL="1485900" indent="-1485900">
              <a:buNone/>
              <a:tabLst>
                <a:tab pos="457200" algn="dec"/>
                <a:tab pos="1258888" algn="l"/>
              </a:tabLst>
            </a:pPr>
            <a:r>
              <a:rPr lang="en-US" u="sng" dirty="0" smtClean="0"/>
              <a:t>	-1.7%	</a:t>
            </a:r>
            <a:r>
              <a:rPr lang="en-US" dirty="0" smtClean="0"/>
              <a:t>= “16 to finish” free course, -2.4 M estimated</a:t>
            </a:r>
          </a:p>
          <a:p>
            <a:pPr marL="0" indent="0">
              <a:buNone/>
              <a:tabLst>
                <a:tab pos="457200" algn="dec"/>
                <a:tab pos="1258888" algn="l"/>
              </a:tabLst>
            </a:pPr>
            <a:r>
              <a:rPr lang="en-US" dirty="0" smtClean="0"/>
              <a:t>	-5.7%	= Net ~$8 M less</a:t>
            </a:r>
          </a:p>
          <a:p>
            <a:pPr marL="0" indent="0">
              <a:buNone/>
              <a:tabLst>
                <a:tab pos="1200150" algn="l"/>
              </a:tabLs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8196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8553</TotalTime>
  <Words>529</Words>
  <Application>Microsoft Office PowerPoint</Application>
  <PresentationFormat>On-screen Show (4:3)</PresentationFormat>
  <Paragraphs>105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Classroom expansion</vt:lpstr>
      <vt:lpstr>24/7 Library</vt:lpstr>
      <vt:lpstr>Usage: averages, Sep 11 – Oct 17</vt:lpstr>
      <vt:lpstr>PowerPoint Presentation</vt:lpstr>
      <vt:lpstr>Voluntary Separation Program</vt:lpstr>
      <vt:lpstr>Campus Support Facility</vt:lpstr>
      <vt:lpstr>Expenditures and revenues (millions of $)</vt:lpstr>
      <vt:lpstr>Anticipated Changes for FY 20 (Cuts)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Hale, Barbara N.</dc:creator>
  <cp:lastModifiedBy>Fitch, Mark W.</cp:lastModifiedBy>
  <cp:revision>106</cp:revision>
  <cp:lastPrinted>2017-03-23T20:30:39Z</cp:lastPrinted>
  <dcterms:created xsi:type="dcterms:W3CDTF">2017-01-26T06:44:54Z</dcterms:created>
  <dcterms:modified xsi:type="dcterms:W3CDTF">2018-10-18T15:34:01Z</dcterms:modified>
</cp:coreProperties>
</file>